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4" r:id="rId19"/>
  </p:sldIdLst>
  <p:sldSz cx="9144000" cy="6858000" type="screen4x3"/>
  <p:notesSz cx="67833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31305-B2E5-4207-B8AE-E12FF70ACFC5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235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71276-9013-4FB7-A89C-8620D3393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112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32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64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435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90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89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37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63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226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405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911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85223C-303E-433A-BA79-256E69A574A3}" type="datetimeFigureOut">
              <a:rPr lang="de-AT" smtClean="0"/>
              <a:t>04.10.19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E889C9-4382-45EF-ACB7-BEE08E56459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147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7172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365126"/>
            <a:ext cx="2169416" cy="814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4864" y="5982031"/>
            <a:ext cx="9025128" cy="81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6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Reifeprüfung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Information 2019/20</a:t>
            </a:r>
          </a:p>
        </p:txBody>
      </p:sp>
    </p:spTree>
    <p:extLst>
      <p:ext uri="{BB962C8B-B14F-4D97-AF65-F5344CB8AC3E}">
        <p14:creationId xmlns:p14="http://schemas.microsoft.com/office/powerpoint/2010/main" val="1346006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D7DE7-FD06-44AF-A12F-5CD57A25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2. Säule - Schriftlich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15BC0-99B7-4C04-83DC-318557A59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1932828"/>
          </a:xfrm>
        </p:spPr>
        <p:txBody>
          <a:bodyPr>
            <a:normAutofit fontScale="92500" lnSpcReduction="10000"/>
          </a:bodyPr>
          <a:lstStyle/>
          <a:p>
            <a:r>
              <a:rPr lang="de-AT" dirty="0"/>
              <a:t>Zentrale Aufgabestellungen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Deutsch (300 min)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Mathematik, Leb. FS, Latein (alle 270 min)</a:t>
            </a:r>
          </a:p>
          <a:p>
            <a:r>
              <a:rPr lang="de-AT" dirty="0"/>
              <a:t>Von der Lehrkraft zusammengestellte Reifeprüfung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Physik, Biologie (alle 270 min)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50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D7DE7-FD06-44AF-A12F-5CD57A25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Kompensationsprüfung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15BC0-99B7-4C04-83DC-318557A59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2766545"/>
          </a:xfrm>
        </p:spPr>
        <p:txBody>
          <a:bodyPr>
            <a:normAutofit lnSpcReduction="10000"/>
          </a:bodyPr>
          <a:lstStyle/>
          <a:p>
            <a:r>
              <a:rPr lang="de-AT" dirty="0"/>
              <a:t>Nach der Zwischenkonferenz </a:t>
            </a:r>
            <a:br>
              <a:rPr lang="de-AT" dirty="0"/>
            </a:br>
            <a:r>
              <a:rPr lang="de-AT" dirty="0"/>
              <a:t>Di., 19. Mai 2020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Mitteilung der Beurteilung</a:t>
            </a:r>
          </a:p>
          <a:p>
            <a:r>
              <a:rPr lang="de-AT" dirty="0"/>
              <a:t>Bei </a:t>
            </a:r>
            <a:r>
              <a:rPr lang="de-AT" dirty="0">
                <a:sym typeface="Wingdings" panose="05000000000000000000" pitchFamily="2" charset="2"/>
              </a:rPr>
              <a:t>, , … Zulassung zur Kompensationsprüfung</a:t>
            </a:r>
            <a:br>
              <a:rPr lang="de-AT" dirty="0">
                <a:sym typeface="Wingdings" panose="05000000000000000000" pitchFamily="2" charset="2"/>
              </a:rPr>
            </a:br>
            <a:r>
              <a:rPr lang="de-AT" dirty="0">
                <a:sym typeface="Wingdings" panose="05000000000000000000" pitchFamily="2" charset="2"/>
              </a:rPr>
              <a:t>Di., 26. Mai 2020 / Mi., 27. Mai 2020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Anmeldung formlos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Aufgabestellung zentral oder zusammengestellt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84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andardisierte, kompetenzorientierte Reifeprüfung an AHS: Mündliche Kompensation negativer Klausurleistungen">
            <a:extLst>
              <a:ext uri="{FF2B5EF4-FFF2-40B4-BE49-F238E27FC236}">
                <a16:creationId xmlns:a16="http://schemas.microsoft.com/office/drawing/2014/main" id="{0C5BCD82-B81B-481A-95E3-EBC5787ED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12" y="1321939"/>
            <a:ext cx="4775901" cy="389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22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D7DE7-FD06-44AF-A12F-5CD57A25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3. Säule - Mündlich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15BC0-99B7-4C04-83DC-318557A59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3237"/>
            <a:ext cx="7886700" cy="1690782"/>
          </a:xfrm>
        </p:spPr>
        <p:txBody>
          <a:bodyPr>
            <a:normAutofit/>
          </a:bodyPr>
          <a:lstStyle/>
          <a:p>
            <a:r>
              <a:rPr lang="de-AT" dirty="0"/>
              <a:t>Wahl der Fächer nach Wochenstunden in der Oberstufe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2 Fächer: 10 </a:t>
            </a:r>
            <a:r>
              <a:rPr lang="de-AT" dirty="0" err="1"/>
              <a:t>WoSt</a:t>
            </a:r>
            <a:r>
              <a:rPr lang="de-AT" dirty="0"/>
              <a:t>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3 Fächer: 15 </a:t>
            </a:r>
            <a:r>
              <a:rPr lang="de-AT" dirty="0" err="1"/>
              <a:t>WoSt</a:t>
            </a:r>
            <a:r>
              <a:rPr lang="de-AT" dirty="0"/>
              <a:t>.</a:t>
            </a:r>
          </a:p>
          <a:p>
            <a:endParaRPr lang="de-AT" dirty="0"/>
          </a:p>
          <a:p>
            <a:pPr marL="0" indent="0">
              <a:buNone/>
            </a:pPr>
            <a:endParaRPr lang="de-AT" i="1" dirty="0"/>
          </a:p>
          <a:p>
            <a:pPr marL="0" indent="0">
              <a:buNone/>
            </a:pPr>
            <a:endParaRPr lang="de-AT" i="1" dirty="0"/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5643086-AC4D-410C-817E-28CF6A4D96D6}"/>
              </a:ext>
            </a:extLst>
          </p:cNvPr>
          <p:cNvSpPr txBox="1">
            <a:spLocks/>
          </p:cNvSpPr>
          <p:nvPr/>
        </p:nvSpPr>
        <p:spPr>
          <a:xfrm>
            <a:off x="628650" y="3429000"/>
            <a:ext cx="394335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i="1" u="sng" dirty="0"/>
              <a:t>Beispiel 1 - </a:t>
            </a:r>
            <a:r>
              <a:rPr lang="de-AT" i="1" u="sng" dirty="0" err="1"/>
              <a:t>Gym</a:t>
            </a:r>
            <a:r>
              <a:rPr lang="de-AT" i="1" u="sng" dirty="0"/>
              <a:t>:</a:t>
            </a:r>
          </a:p>
          <a:p>
            <a:pPr marL="0" indent="0">
              <a:buNone/>
            </a:pPr>
            <a:r>
              <a:rPr lang="de-AT" i="1" dirty="0"/>
              <a:t>Fach 1: Englisch (12)</a:t>
            </a:r>
          </a:p>
          <a:p>
            <a:pPr marL="0" indent="0">
              <a:buNone/>
            </a:pPr>
            <a:r>
              <a:rPr lang="de-AT" i="1" dirty="0"/>
              <a:t>Fach 2: </a:t>
            </a:r>
            <a:r>
              <a:rPr lang="de-AT" i="1" dirty="0" err="1"/>
              <a:t>WPG</a:t>
            </a:r>
            <a:r>
              <a:rPr lang="de-AT" i="1" dirty="0"/>
              <a:t> Physik (4)</a:t>
            </a:r>
          </a:p>
          <a:p>
            <a:pPr marL="0" indent="0">
              <a:buNone/>
            </a:pPr>
            <a:r>
              <a:rPr lang="de-AT" i="1" dirty="0"/>
              <a:t>Fach 3: Geschichte (7)</a:t>
            </a:r>
          </a:p>
          <a:p>
            <a:pPr marL="0" indent="0">
              <a:buNone/>
            </a:pPr>
            <a:r>
              <a:rPr lang="de-AT" b="1" i="1" dirty="0"/>
              <a:t>Summe: 23 </a:t>
            </a:r>
            <a:r>
              <a:rPr lang="de-AT" b="1" i="1" dirty="0" err="1"/>
              <a:t>WoSt</a:t>
            </a:r>
            <a:r>
              <a:rPr lang="de-AT" b="1" i="1" dirty="0"/>
              <a:t>. </a:t>
            </a:r>
            <a:r>
              <a:rPr lang="de-AT" b="1" dirty="0">
                <a:sym typeface="Wingdings" panose="05000000000000000000" pitchFamily="2" charset="2"/>
              </a:rPr>
              <a:t></a:t>
            </a:r>
            <a:endParaRPr lang="de-AT" b="1" dirty="0"/>
          </a:p>
          <a:p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B965093-3360-4E40-B0B7-D63AA8D640F1}"/>
              </a:ext>
            </a:extLst>
          </p:cNvPr>
          <p:cNvSpPr txBox="1">
            <a:spLocks/>
          </p:cNvSpPr>
          <p:nvPr/>
        </p:nvSpPr>
        <p:spPr>
          <a:xfrm>
            <a:off x="4936191" y="3469341"/>
            <a:ext cx="394335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i="1" u="sng" dirty="0"/>
              <a:t>Beispiel 2 - RG:</a:t>
            </a:r>
          </a:p>
          <a:p>
            <a:pPr marL="0" indent="0">
              <a:buNone/>
            </a:pPr>
            <a:r>
              <a:rPr lang="de-AT" i="1" dirty="0"/>
              <a:t>Fach 1: Chemie (6)</a:t>
            </a:r>
          </a:p>
          <a:p>
            <a:pPr marL="0" indent="0">
              <a:buNone/>
            </a:pPr>
            <a:r>
              <a:rPr lang="de-AT" i="1" dirty="0"/>
              <a:t>Fach 2: Psychologie (4)</a:t>
            </a:r>
          </a:p>
          <a:p>
            <a:pPr marL="0" indent="0">
              <a:buNone/>
            </a:pPr>
            <a:r>
              <a:rPr lang="de-AT" b="1" i="1" dirty="0"/>
              <a:t>Summe: 10 </a:t>
            </a:r>
            <a:r>
              <a:rPr lang="de-AT" b="1" i="1" dirty="0" err="1"/>
              <a:t>WoSt</a:t>
            </a:r>
            <a:r>
              <a:rPr lang="de-AT" b="1" i="1" dirty="0"/>
              <a:t>. </a:t>
            </a:r>
            <a:r>
              <a:rPr lang="de-AT" b="1" dirty="0">
                <a:sym typeface="Wingdings" panose="05000000000000000000" pitchFamily="2" charset="2"/>
              </a:rPr>
              <a:t></a:t>
            </a:r>
          </a:p>
          <a:p>
            <a:pPr marL="0" indent="0">
              <a:buNone/>
            </a:pPr>
            <a:r>
              <a:rPr lang="de-AT" b="1" dirty="0">
                <a:sym typeface="Wingdings" panose="05000000000000000000" pitchFamily="2" charset="2"/>
              </a:rPr>
              <a:t> </a:t>
            </a:r>
            <a:endParaRPr lang="de-AT" b="1" dirty="0"/>
          </a:p>
          <a:p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218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411B075-D05B-472B-80F0-D02CA116ED24}"/>
              </a:ext>
            </a:extLst>
          </p:cNvPr>
          <p:cNvSpPr txBox="1">
            <a:spLocks/>
          </p:cNvSpPr>
          <p:nvPr/>
        </p:nvSpPr>
        <p:spPr>
          <a:xfrm>
            <a:off x="756397" y="1465729"/>
            <a:ext cx="3566832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i="1" u="sng" dirty="0"/>
              <a:t>Beispiel 3 - </a:t>
            </a:r>
            <a:r>
              <a:rPr lang="de-AT" i="1" u="sng" dirty="0" err="1"/>
              <a:t>Gym</a:t>
            </a:r>
            <a:r>
              <a:rPr lang="de-AT" i="1" u="sng" dirty="0"/>
              <a:t>:</a:t>
            </a:r>
          </a:p>
          <a:p>
            <a:pPr marL="0" indent="0">
              <a:buNone/>
            </a:pPr>
            <a:r>
              <a:rPr lang="de-AT" i="1" dirty="0"/>
              <a:t>Fach 1: </a:t>
            </a:r>
            <a:r>
              <a:rPr lang="de-AT" i="1" dirty="0" err="1"/>
              <a:t>WPG</a:t>
            </a:r>
            <a:r>
              <a:rPr lang="de-AT" i="1" dirty="0"/>
              <a:t> ITA (6)</a:t>
            </a:r>
          </a:p>
          <a:p>
            <a:pPr marL="0" indent="0">
              <a:buNone/>
            </a:pPr>
            <a:r>
              <a:rPr lang="de-AT" i="1" dirty="0"/>
              <a:t>Fach 2: Religion (8)</a:t>
            </a:r>
          </a:p>
          <a:p>
            <a:pPr marL="0" indent="0">
              <a:buNone/>
            </a:pPr>
            <a:r>
              <a:rPr lang="de-AT" b="1" i="1" dirty="0"/>
              <a:t>Summe: 14 </a:t>
            </a:r>
            <a:r>
              <a:rPr lang="de-AT" b="1" i="1" dirty="0" err="1"/>
              <a:t>WoSt</a:t>
            </a:r>
            <a:r>
              <a:rPr lang="de-AT" b="1" i="1" dirty="0"/>
              <a:t>. </a:t>
            </a:r>
            <a:r>
              <a:rPr lang="de-AT" b="1" dirty="0">
                <a:sym typeface="Wingdings" panose="05000000000000000000" pitchFamily="2" charset="2"/>
              </a:rPr>
              <a:t></a:t>
            </a:r>
            <a:endParaRPr lang="de-AT" b="1" dirty="0"/>
          </a:p>
          <a:p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0F3D107-173B-4E19-B083-B8949C1E3F44}"/>
              </a:ext>
            </a:extLst>
          </p:cNvPr>
          <p:cNvSpPr txBox="1">
            <a:spLocks/>
          </p:cNvSpPr>
          <p:nvPr/>
        </p:nvSpPr>
        <p:spPr>
          <a:xfrm>
            <a:off x="4572000" y="1539688"/>
            <a:ext cx="394335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i="1" u="sng" dirty="0"/>
              <a:t>Beispiel 4 - RG:</a:t>
            </a:r>
          </a:p>
          <a:p>
            <a:pPr marL="0" indent="0">
              <a:buNone/>
            </a:pPr>
            <a:r>
              <a:rPr lang="de-AT" i="1" dirty="0"/>
              <a:t>Fach 1: Mathematik (14)</a:t>
            </a:r>
          </a:p>
          <a:p>
            <a:pPr marL="0" indent="0">
              <a:buNone/>
            </a:pPr>
            <a:r>
              <a:rPr lang="de-AT" i="1" dirty="0"/>
              <a:t>Fach 2: </a:t>
            </a:r>
            <a:r>
              <a:rPr lang="de-AT" i="1" dirty="0" err="1"/>
              <a:t>WPG</a:t>
            </a:r>
            <a:r>
              <a:rPr lang="de-AT" i="1" dirty="0"/>
              <a:t> Informatik (6)</a:t>
            </a:r>
          </a:p>
          <a:p>
            <a:pPr marL="0" indent="0">
              <a:buNone/>
            </a:pPr>
            <a:r>
              <a:rPr lang="de-AT" i="1" dirty="0"/>
              <a:t>Fach 3: Geographie (7)</a:t>
            </a:r>
          </a:p>
          <a:p>
            <a:pPr marL="0" indent="0">
              <a:buNone/>
            </a:pPr>
            <a:r>
              <a:rPr lang="de-AT" b="1" i="1" dirty="0"/>
              <a:t>Summe: 27 </a:t>
            </a:r>
            <a:r>
              <a:rPr lang="de-AT" b="1" i="1" dirty="0" err="1"/>
              <a:t>WoSt</a:t>
            </a:r>
            <a:r>
              <a:rPr lang="de-AT" b="1" i="1" dirty="0"/>
              <a:t>. </a:t>
            </a:r>
            <a:r>
              <a:rPr lang="de-AT" b="1" dirty="0">
                <a:sym typeface="Wingdings" panose="05000000000000000000" pitchFamily="2" charset="2"/>
              </a:rPr>
              <a:t></a:t>
            </a:r>
            <a:endParaRPr lang="de-AT" b="1" dirty="0"/>
          </a:p>
          <a:p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3901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411B075-D05B-472B-80F0-D02CA116ED24}"/>
              </a:ext>
            </a:extLst>
          </p:cNvPr>
          <p:cNvSpPr txBox="1">
            <a:spLocks/>
          </p:cNvSpPr>
          <p:nvPr/>
        </p:nvSpPr>
        <p:spPr>
          <a:xfrm>
            <a:off x="763121" y="1539687"/>
            <a:ext cx="3566832" cy="3563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i="1" u="sng" strike="sngStrike" dirty="0"/>
              <a:t>Beispiel 5 - </a:t>
            </a:r>
            <a:r>
              <a:rPr lang="de-AT" i="1" u="sng" strike="sngStrike" dirty="0" err="1"/>
              <a:t>Gym</a:t>
            </a:r>
            <a:r>
              <a:rPr lang="de-AT" i="1" u="sng" strike="sngStrike" dirty="0"/>
              <a:t>:</a:t>
            </a:r>
          </a:p>
          <a:p>
            <a:pPr marL="0" indent="0">
              <a:buNone/>
            </a:pPr>
            <a:r>
              <a:rPr lang="de-AT" i="1" strike="sngStrike" dirty="0"/>
              <a:t>Fach 1: </a:t>
            </a:r>
            <a:r>
              <a:rPr lang="de-AT" i="1" strike="sngStrike" dirty="0" err="1"/>
              <a:t>WPG</a:t>
            </a:r>
            <a:r>
              <a:rPr lang="de-AT" i="1" strike="sngStrike" dirty="0"/>
              <a:t> Englisch (2)</a:t>
            </a:r>
          </a:p>
          <a:p>
            <a:pPr marL="0" indent="0">
              <a:buNone/>
            </a:pPr>
            <a:r>
              <a:rPr lang="de-AT" i="1" strike="sngStrike" dirty="0"/>
              <a:t>Fach 2: Biologie (6)</a:t>
            </a:r>
          </a:p>
          <a:p>
            <a:pPr marL="0" indent="0">
              <a:buNone/>
            </a:pPr>
            <a:r>
              <a:rPr lang="de-AT" b="1" i="1" strike="sngStrike" dirty="0"/>
              <a:t>Summe: 8 </a:t>
            </a:r>
            <a:r>
              <a:rPr lang="de-AT" b="1" i="1" strike="sngStrike" dirty="0" err="1"/>
              <a:t>WoSt</a:t>
            </a:r>
            <a:r>
              <a:rPr lang="de-AT" b="1" i="1" strike="sngStrike" dirty="0"/>
              <a:t>. </a:t>
            </a:r>
          </a:p>
          <a:p>
            <a:pPr marL="0" indent="0">
              <a:buNone/>
            </a:pPr>
            <a:r>
              <a:rPr lang="de-AT" b="1" i="1" dirty="0"/>
              <a:t> </a:t>
            </a:r>
            <a:endParaRPr lang="de-AT" b="1" dirty="0"/>
          </a:p>
          <a:p>
            <a:pPr marL="0" indent="0">
              <a:buNone/>
            </a:pPr>
            <a:r>
              <a:rPr lang="de-AT" dirty="0" err="1">
                <a:solidFill>
                  <a:srgbClr val="C00000"/>
                </a:solidFill>
              </a:rPr>
              <a:t>WPG</a:t>
            </a:r>
            <a:r>
              <a:rPr lang="de-AT" dirty="0">
                <a:solidFill>
                  <a:srgbClr val="C00000"/>
                </a:solidFill>
              </a:rPr>
              <a:t> zu kurz</a:t>
            </a:r>
          </a:p>
          <a:p>
            <a:pPr marL="0" indent="0">
              <a:buNone/>
            </a:pPr>
            <a:r>
              <a:rPr lang="de-AT" dirty="0">
                <a:solidFill>
                  <a:srgbClr val="C00000"/>
                </a:solidFill>
              </a:rPr>
              <a:t>Zu wenig Stunden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0F3D107-173B-4E19-B083-B8949C1E3F44}"/>
              </a:ext>
            </a:extLst>
          </p:cNvPr>
          <p:cNvSpPr txBox="1">
            <a:spLocks/>
          </p:cNvSpPr>
          <p:nvPr/>
        </p:nvSpPr>
        <p:spPr>
          <a:xfrm>
            <a:off x="4572000" y="1539687"/>
            <a:ext cx="3943350" cy="3993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i="1" u="sng" strike="sngStrike" dirty="0"/>
              <a:t>Beispiel 6 - RG:</a:t>
            </a:r>
          </a:p>
          <a:p>
            <a:pPr marL="0" indent="0">
              <a:buNone/>
            </a:pPr>
            <a:r>
              <a:rPr lang="de-AT" i="1" strike="sngStrike" dirty="0"/>
              <a:t>Fach 1: </a:t>
            </a:r>
            <a:r>
              <a:rPr lang="de-AT" i="1" strike="sngStrike" dirty="0" err="1"/>
              <a:t>WPG</a:t>
            </a:r>
            <a:r>
              <a:rPr lang="de-AT" i="1" strike="sngStrike" dirty="0"/>
              <a:t> Physik (4)</a:t>
            </a:r>
          </a:p>
          <a:p>
            <a:pPr marL="0" indent="0">
              <a:buNone/>
            </a:pPr>
            <a:r>
              <a:rPr lang="de-AT" i="1" strike="sngStrike" dirty="0"/>
              <a:t>Fach 2: Physik (9)</a:t>
            </a:r>
          </a:p>
          <a:p>
            <a:pPr marL="0" indent="0">
              <a:buNone/>
            </a:pPr>
            <a:r>
              <a:rPr lang="de-AT" b="1" i="1" strike="sngStrike" dirty="0"/>
              <a:t>Summe: 13 </a:t>
            </a:r>
            <a:r>
              <a:rPr lang="de-AT" b="1" i="1" strike="sngStrike" dirty="0" err="1"/>
              <a:t>WoSt</a:t>
            </a:r>
            <a:r>
              <a:rPr lang="de-AT" b="1" i="1" strike="sngStrike" dirty="0"/>
              <a:t>. </a:t>
            </a:r>
          </a:p>
          <a:p>
            <a:pPr marL="0" indent="0">
              <a:buNone/>
            </a:pPr>
            <a:endParaRPr lang="de-AT" b="1" i="1" strike="sngStrike" dirty="0"/>
          </a:p>
          <a:p>
            <a:pPr marL="0" indent="0">
              <a:buNone/>
            </a:pPr>
            <a:r>
              <a:rPr lang="de-AT" dirty="0" err="1">
                <a:solidFill>
                  <a:srgbClr val="C00000"/>
                </a:solidFill>
              </a:rPr>
              <a:t>WPG</a:t>
            </a:r>
            <a:r>
              <a:rPr lang="de-AT" dirty="0">
                <a:solidFill>
                  <a:srgbClr val="C00000"/>
                </a:solidFill>
              </a:rPr>
              <a:t> und Fach gleich</a:t>
            </a:r>
          </a:p>
          <a:p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i="1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3250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DBCB9-362A-47A5-9715-D94E743F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Themengebiete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8F50D5-AD2E-4450-81BB-F7787A6DE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Zu finden ab 2. Dezember 2019 auf   </a:t>
            </a:r>
            <a:br>
              <a:rPr lang="de-AT" dirty="0"/>
            </a:br>
            <a:r>
              <a:rPr lang="de-AT" dirty="0"/>
              <a:t>  &gt; </a:t>
            </a:r>
            <a:r>
              <a:rPr lang="de-AT" dirty="0" err="1"/>
              <a:t>www.gymgmunden.at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  &gt; Schüler/innen </a:t>
            </a:r>
            <a:br>
              <a:rPr lang="de-AT" dirty="0"/>
            </a:br>
            <a:r>
              <a:rPr lang="de-AT" dirty="0"/>
              <a:t>  &gt; Reifeprüfung</a:t>
            </a:r>
          </a:p>
          <a:p>
            <a:endParaRPr lang="de-AT" dirty="0"/>
          </a:p>
          <a:p>
            <a:r>
              <a:rPr lang="de-AT" dirty="0"/>
              <a:t>Pro Wochenstunde 2 – 3, jedoch max. 18.</a:t>
            </a:r>
            <a:br>
              <a:rPr lang="de-AT" dirty="0"/>
            </a:br>
            <a:r>
              <a:rPr lang="de-AT" dirty="0"/>
              <a:t>Sonderregelungen auf http://</a:t>
            </a:r>
            <a:r>
              <a:rPr lang="de-AT" dirty="0" err="1"/>
              <a:t>bildung.bmbwf.gv.at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70031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A9B9D-8620-4B47-BDFE-84080DDA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Prüfung und Kommission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F0D879-3489-46D3-A01E-563C5734E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Kandidat zieht zwei Themengebiete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b="1" dirty="0"/>
              <a:t>Kandidat</a:t>
            </a:r>
            <a:r>
              <a:rPr lang="de-AT" dirty="0"/>
              <a:t> wählt ein Themengebiet aus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b="1" dirty="0"/>
              <a:t>Prüfer</a:t>
            </a:r>
            <a:r>
              <a:rPr lang="de-AT" dirty="0"/>
              <a:t> wählt daraus eine Frage</a:t>
            </a:r>
          </a:p>
          <a:p>
            <a:r>
              <a:rPr lang="de-AT" dirty="0"/>
              <a:t>Vorbereitung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Leb. FS: </a:t>
            </a:r>
            <a:r>
              <a:rPr lang="de-AT" u="sng" dirty="0"/>
              <a:t>mind. 15 Minuten </a:t>
            </a:r>
            <a:r>
              <a:rPr lang="de-AT" dirty="0"/>
              <a:t>Vorbereitungszeit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Andere Fächer: </a:t>
            </a:r>
            <a:r>
              <a:rPr lang="de-AT" u="sng" dirty="0"/>
              <a:t>mind. 20 Minuten </a:t>
            </a:r>
            <a:r>
              <a:rPr lang="de-AT" dirty="0"/>
              <a:t>Vorbereitungszeit</a:t>
            </a:r>
          </a:p>
          <a:p>
            <a:r>
              <a:rPr lang="de-AT" dirty="0"/>
              <a:t>Prüfung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Kommission: </a:t>
            </a:r>
            <a:br>
              <a:rPr lang="de-AT" dirty="0"/>
            </a:br>
            <a:r>
              <a:rPr lang="de-AT" dirty="0"/>
              <a:t>Vorsitz, Direktor, Klassenvorstand, Prüfer, Beisitz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Dauer: 10 – 20 Minuten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728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F934A-D11C-4C55-A49D-7B72577D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Weitere Informationen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177D4C-4041-4FD8-98BB-1CF628C2F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Homepage des Bildungsministeriums</a:t>
            </a:r>
          </a:p>
          <a:p>
            <a:r>
              <a:rPr lang="de-AT" dirty="0"/>
              <a:t>http://</a:t>
            </a:r>
            <a:r>
              <a:rPr lang="de-AT" dirty="0" err="1"/>
              <a:t>www.ahs-vwa.at</a:t>
            </a:r>
            <a:endParaRPr lang="de-AT" dirty="0"/>
          </a:p>
          <a:p>
            <a:r>
              <a:rPr lang="de-AT" dirty="0"/>
              <a:t>Homepage https://</a:t>
            </a:r>
            <a:r>
              <a:rPr lang="de-AT" dirty="0" err="1"/>
              <a:t>www.gymgmunden.at</a:t>
            </a:r>
            <a:endParaRPr lang="de-AT" dirty="0"/>
          </a:p>
          <a:p>
            <a:r>
              <a:rPr lang="de-AT" dirty="0"/>
              <a:t>E-Mail an </a:t>
            </a:r>
            <a:r>
              <a:rPr lang="de-AT" dirty="0" err="1"/>
              <a:t>administration@gymgmunden.at</a:t>
            </a:r>
            <a:endParaRPr lang="de-AT" dirty="0"/>
          </a:p>
          <a:p>
            <a:r>
              <a:rPr lang="de-AT" dirty="0"/>
              <a:t>E-Mail an </a:t>
            </a:r>
            <a:r>
              <a:rPr lang="de-AT"/>
              <a:t>dir@gymgmunden.at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1680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498FA-1AFC-452C-B38F-CF9CBF48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Beste Infos beim Ministerium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6CBCF-D05B-40D4-96FC-76AC7FC1A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1950" y="1193614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https://</a:t>
            </a:r>
            <a:r>
              <a:rPr lang="de-AT" dirty="0" err="1"/>
              <a:t>bildung.bmbwf.gv.at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6F46227-5D9F-402B-98F1-867BB49B9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19" y="1807860"/>
            <a:ext cx="6339661" cy="3960928"/>
          </a:xfrm>
          <a:prstGeom prst="rect">
            <a:avLst/>
          </a:prstGeom>
        </p:spPr>
      </p:pic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D9A5819B-1B0D-46E0-BE7A-662A6451F355}"/>
              </a:ext>
            </a:extLst>
          </p:cNvPr>
          <p:cNvSpPr/>
          <p:nvPr/>
        </p:nvSpPr>
        <p:spPr>
          <a:xfrm flipH="1">
            <a:off x="6808163" y="3788324"/>
            <a:ext cx="1679753" cy="83063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153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14A77-8DD3-473B-B0D4-633C67AB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Antreten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308447-F1D9-4FB0-8CC3-42F2DB0A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826"/>
            <a:ext cx="7886700" cy="668804"/>
          </a:xfrm>
        </p:spPr>
        <p:txBody>
          <a:bodyPr/>
          <a:lstStyle/>
          <a:p>
            <a:r>
              <a:rPr lang="de-AT" dirty="0"/>
              <a:t>Alle Beurteilungen positiv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2B51848-0674-4391-B2F0-F3D82E7A8FC5}"/>
              </a:ext>
            </a:extLst>
          </p:cNvPr>
          <p:cNvSpPr txBox="1">
            <a:spLocks/>
          </p:cNvSpPr>
          <p:nvPr/>
        </p:nvSpPr>
        <p:spPr>
          <a:xfrm>
            <a:off x="628650" y="2075607"/>
            <a:ext cx="57172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/>
              <a:t>Wiederholungsprüfung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1F1A2BD1-FC61-44F1-ABA0-AC640C1B0568}"/>
              </a:ext>
            </a:extLst>
          </p:cNvPr>
          <p:cNvSpPr txBox="1">
            <a:spLocks/>
          </p:cNvSpPr>
          <p:nvPr/>
        </p:nvSpPr>
        <p:spPr>
          <a:xfrm>
            <a:off x="628650" y="3144183"/>
            <a:ext cx="7886700" cy="26649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Di., 30. April 2019 (max. </a:t>
            </a:r>
            <a:r>
              <a:rPr lang="de-AT" dirty="0" err="1"/>
              <a:t>1x</a:t>
            </a:r>
            <a:r>
              <a:rPr lang="de-AT" dirty="0"/>
              <a:t> </a:t>
            </a:r>
            <a:r>
              <a:rPr lang="de-AT" dirty="0">
                <a:sym typeface="Wingdings" panose="05000000000000000000" pitchFamily="2" charset="2"/>
              </a:rPr>
              <a:t>, Anmeldung formlos)</a:t>
            </a:r>
          </a:p>
          <a:p>
            <a:pPr marL="457200" lvl="1" indent="0">
              <a:buNone/>
            </a:pPr>
            <a:r>
              <a:rPr lang="de-AT" dirty="0">
                <a:sym typeface="Wingdings" panose="05000000000000000000" pitchFamily="2" charset="2"/>
              </a:rPr>
              <a:t> Antreten zum Haupttermin</a:t>
            </a:r>
            <a:br>
              <a:rPr lang="de-AT" dirty="0">
                <a:sym typeface="Wingdings" panose="05000000000000000000" pitchFamily="2" charset="2"/>
              </a:rPr>
            </a:br>
            <a:r>
              <a:rPr lang="de-AT" dirty="0">
                <a:sym typeface="Wingdings" panose="05000000000000000000" pitchFamily="2" charset="2"/>
              </a:rPr>
              <a:t> Wiederholung der Wiederholungsprüfung im Herbst</a:t>
            </a:r>
          </a:p>
          <a:p>
            <a:r>
              <a:rPr lang="de-AT" dirty="0"/>
              <a:t>Mo., 9. Sept. 2019 (</a:t>
            </a:r>
            <a:r>
              <a:rPr lang="de-AT" dirty="0">
                <a:sym typeface="Wingdings" panose="05000000000000000000" pitchFamily="2" charset="2"/>
              </a:rPr>
              <a:t> )</a:t>
            </a:r>
          </a:p>
          <a:p>
            <a:pPr marL="457200" lvl="1" indent="0">
              <a:buNone/>
            </a:pPr>
            <a:r>
              <a:rPr lang="de-AT" dirty="0">
                <a:sym typeface="Wingdings" panose="05000000000000000000" pitchFamily="2" charset="2"/>
              </a:rPr>
              <a:t>  Antreten zum Haupttermin</a:t>
            </a:r>
            <a:br>
              <a:rPr lang="de-AT" dirty="0">
                <a:sym typeface="Wingdings" panose="05000000000000000000" pitchFamily="2" charset="2"/>
              </a:rPr>
            </a:br>
            <a:r>
              <a:rPr lang="de-AT" dirty="0">
                <a:sym typeface="Wingdings" panose="05000000000000000000" pitchFamily="2" charset="2"/>
              </a:rPr>
              <a:t>  Wiederholen der 8. Klasse</a:t>
            </a:r>
          </a:p>
          <a:p>
            <a:r>
              <a:rPr lang="de-AT" dirty="0"/>
              <a:t>Wiederholen der 8. Klasse </a:t>
            </a:r>
            <a:r>
              <a:rPr lang="de-AT" dirty="0">
                <a:sym typeface="Wingdings" panose="05000000000000000000" pitchFamily="2" charset="2"/>
              </a:rPr>
              <a:t>(   …</a:t>
            </a:r>
            <a:r>
              <a:rPr lang="de-A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53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ndardisierte, kompetenzorientierte Reifeprüfung an AHS: Drei-Säulen-Modell">
            <a:extLst>
              <a:ext uri="{FF2B5EF4-FFF2-40B4-BE49-F238E27FC236}">
                <a16:creationId xmlns:a16="http://schemas.microsoft.com/office/drawing/2014/main" id="{17775F28-67D2-40E8-85D5-36ABF5AA15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7" y="1658081"/>
            <a:ext cx="5403832" cy="354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8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F2DDC-B91C-4111-BFF8-C8F5F43A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3 Säulen / 7 Prüfungen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F144DB-FB4F-4E39-94F1-1E2771CD7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147" y="1794344"/>
            <a:ext cx="7473203" cy="924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/>
              <a:t>1. Säule  </a:t>
            </a:r>
            <a:r>
              <a:rPr lang="de-AT" dirty="0"/>
              <a:t> </a:t>
            </a:r>
            <a:r>
              <a:rPr lang="de-AT" u="sng" dirty="0"/>
              <a:t>Vorwissenschaftliche Arbeit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err="1"/>
              <a:t>VWA</a:t>
            </a:r>
            <a:r>
              <a:rPr lang="de-AT" dirty="0"/>
              <a:t> mit Präsentation und Diskussion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841A533-74E3-4AFE-A2BF-E99DD08EACA3}"/>
              </a:ext>
            </a:extLst>
          </p:cNvPr>
          <p:cNvSpPr/>
          <p:nvPr/>
        </p:nvSpPr>
        <p:spPr>
          <a:xfrm>
            <a:off x="4572000" y="2822298"/>
            <a:ext cx="3220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/>
              <a:t>2. Säule  </a:t>
            </a:r>
            <a:r>
              <a:rPr lang="de-AT" dirty="0"/>
              <a:t> </a:t>
            </a:r>
            <a:r>
              <a:rPr lang="de-AT" u="sng" dirty="0"/>
              <a:t>Schriftlich 4 Fächer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Deutsch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Mathematik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Lebende Fremdsprache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Leb. FS, </a:t>
            </a:r>
            <a:r>
              <a:rPr lang="de-AT" dirty="0" err="1"/>
              <a:t>LAT</a:t>
            </a:r>
            <a:r>
              <a:rPr lang="de-AT" dirty="0"/>
              <a:t>, PH, </a:t>
            </a:r>
            <a:r>
              <a:rPr lang="de-AT" dirty="0" err="1"/>
              <a:t>BIU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r>
              <a:rPr lang="de-AT" b="1" dirty="0"/>
              <a:t>3. Säule   </a:t>
            </a:r>
            <a:r>
              <a:rPr lang="de-AT" u="sng" dirty="0"/>
              <a:t>Mündlich 10 </a:t>
            </a:r>
            <a:r>
              <a:rPr lang="de-AT" u="sng" dirty="0" err="1"/>
              <a:t>WoSt</a:t>
            </a:r>
            <a:r>
              <a:rPr lang="de-AT" u="sng" dirty="0"/>
              <a:t>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Fach 1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Fach 2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3356C1-0512-43DC-85EE-AACCBF94F16F}"/>
              </a:ext>
            </a:extLst>
          </p:cNvPr>
          <p:cNvSpPr/>
          <p:nvPr/>
        </p:nvSpPr>
        <p:spPr>
          <a:xfrm>
            <a:off x="1042147" y="2822297"/>
            <a:ext cx="32205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/>
              <a:t>2. Säule  </a:t>
            </a:r>
            <a:r>
              <a:rPr lang="de-AT" dirty="0"/>
              <a:t> </a:t>
            </a:r>
            <a:r>
              <a:rPr lang="de-AT" u="sng" dirty="0"/>
              <a:t>Schriftlich 3 Fächer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Deutsch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Mathematik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Lebende Fremdsprache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br>
              <a:rPr lang="de-AT" b="1" dirty="0"/>
            </a:br>
            <a:r>
              <a:rPr lang="de-AT" b="1" dirty="0"/>
              <a:t>3. Säule   </a:t>
            </a:r>
            <a:r>
              <a:rPr lang="de-AT" u="sng" dirty="0"/>
              <a:t>Mündlich 15 </a:t>
            </a:r>
            <a:r>
              <a:rPr lang="de-AT" u="sng" dirty="0" err="1"/>
              <a:t>WoSt</a:t>
            </a:r>
            <a:r>
              <a:rPr lang="de-AT" u="sng" dirty="0"/>
              <a:t>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Fach 1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Fach 2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 Fach 3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3430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D7DE7-FD06-44AF-A12F-5CD57A25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1. Säule - </a:t>
            </a:r>
            <a:r>
              <a:rPr lang="de-AT" dirty="0" err="1"/>
              <a:t>VWA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15BC0-99B7-4C04-83DC-318557A59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de-AT" dirty="0"/>
              <a:t>Beurteilung </a:t>
            </a:r>
            <a:r>
              <a:rPr lang="de-AT" dirty="0" err="1"/>
              <a:t>umfasst</a:t>
            </a:r>
            <a:r>
              <a:rPr lang="de-AT" dirty="0"/>
              <a:t> Arbeit und Präsentation (P) mit tendenziell höherer Gewichtung der schriftlichen Arbeit. </a:t>
            </a:r>
          </a:p>
          <a:p>
            <a:r>
              <a:rPr lang="de-AT" dirty="0"/>
              <a:t>Es gibt keine „negative schriftliche Arbeit“, die Gewichtung der Deskriptoren obliegt der Prüfungskommission. </a:t>
            </a:r>
          </a:p>
          <a:p>
            <a:r>
              <a:rPr lang="de-AT" dirty="0"/>
              <a:t>Antritt zur Präsentation obligatorisch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err="1"/>
              <a:t>VWA</a:t>
            </a:r>
            <a:r>
              <a:rPr lang="de-AT" dirty="0"/>
              <a:t> </a:t>
            </a:r>
            <a:r>
              <a:rPr lang="de-AT" dirty="0">
                <a:sym typeface="Wingdings" panose="05000000000000000000" pitchFamily="2" charset="2"/>
              </a:rPr>
              <a:t></a:t>
            </a:r>
            <a:r>
              <a:rPr lang="de-AT" dirty="0"/>
              <a:t>: Keine Zulassung zur P, neuer Abgabetermin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err="1"/>
              <a:t>VWA</a:t>
            </a:r>
            <a:r>
              <a:rPr lang="de-AT" dirty="0"/>
              <a:t> </a:t>
            </a:r>
            <a:r>
              <a:rPr lang="de-AT" dirty="0">
                <a:sym typeface="Wingdings" panose="05000000000000000000" pitchFamily="2" charset="2"/>
              </a:rPr>
              <a:t> P : Neuer P-Termin 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err="1"/>
              <a:t>VWA</a:t>
            </a:r>
            <a:r>
              <a:rPr lang="de-AT" dirty="0"/>
              <a:t> </a:t>
            </a:r>
            <a:r>
              <a:rPr lang="de-AT" dirty="0">
                <a:sym typeface="Wingdings" panose="05000000000000000000" pitchFamily="2" charset="2"/>
              </a:rPr>
              <a:t> P  </a:t>
            </a:r>
            <a:r>
              <a:rPr lang="de-AT" dirty="0"/>
              <a:t>Note 5: Neues Thema, kein Betreuer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272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D6583-419E-4BCC-BBCF-BB5AC4E7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Beurteilung </a:t>
            </a:r>
            <a:r>
              <a:rPr lang="de-AT" dirty="0" err="1"/>
              <a:t>VWA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8DFDCA-05C3-44A3-B806-9F87B7B7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749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de-AT" dirty="0"/>
              <a:t>Deskriptoren schriftlich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Selbstkompetenz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Inhaltliche und methodische Kompetenz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Informationskompetenz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Sprachliche Kompetenz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Gestaltungskompetenz</a:t>
            </a:r>
          </a:p>
          <a:p>
            <a:r>
              <a:rPr lang="de-AT" dirty="0"/>
              <a:t>Deskriptoren Präsentation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Strukturelle und inhaltliche Präsentationskompetenz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Ausdrucksfähigkeit und Medienkompetenz</a:t>
            </a:r>
          </a:p>
          <a:p>
            <a:r>
              <a:rPr lang="de-AT" dirty="0"/>
              <a:t>Deskriptoren Diskussion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Diskurs- und Kommunikationsfähigkeit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0247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D6583-419E-4BCC-BBCF-BB5AC4E7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Präsentation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8DFDCA-05C3-44A3-B806-9F87B7B7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4358"/>
            <a:ext cx="7886700" cy="4351338"/>
          </a:xfrm>
        </p:spPr>
        <p:txBody>
          <a:bodyPr/>
          <a:lstStyle/>
          <a:p>
            <a:r>
              <a:rPr lang="de-AT" dirty="0"/>
              <a:t>Professionell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Sprache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Höflichkeit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Kleidung</a:t>
            </a:r>
          </a:p>
          <a:p>
            <a:r>
              <a:rPr lang="de-AT" dirty="0"/>
              <a:t>Informativ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Inhalt verständlich, kompakt, kurzweilig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Anregungen, Denkanstöße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Identifikation</a:t>
            </a:r>
          </a:p>
          <a:p>
            <a:r>
              <a:rPr lang="de-AT" dirty="0"/>
              <a:t>Kreativ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Struktur, Medien, Aufbau, Interaktion, Auftritt, usw.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7538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D6583-419E-4BCC-BBCF-BB5AC4E7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Präsentation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8DFDCA-05C3-44A3-B806-9F87B7B7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749"/>
            <a:ext cx="7886700" cy="4351338"/>
          </a:xfrm>
        </p:spPr>
        <p:txBody>
          <a:bodyPr>
            <a:normAutofit/>
          </a:bodyPr>
          <a:lstStyle/>
          <a:p>
            <a:r>
              <a:rPr lang="de-AT" dirty="0"/>
              <a:t>Element 1: </a:t>
            </a:r>
            <a:r>
              <a:rPr lang="de-AT" b="1" dirty="0"/>
              <a:t>Präsentation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Formale </a:t>
            </a:r>
            <a:r>
              <a:rPr lang="de-AT" u="sng" dirty="0"/>
              <a:t>Begrüßung</a:t>
            </a:r>
            <a:r>
              <a:rPr lang="de-AT" dirty="0"/>
              <a:t> ist hilfreich beim Einstieg </a:t>
            </a:r>
            <a:br>
              <a:rPr lang="de-AT" dirty="0"/>
            </a:br>
            <a:r>
              <a:rPr lang="de-AT" sz="1800" i="1" dirty="0"/>
              <a:t>(„Sehr geehrter Herr Vorsitzender, sehr geehrte Prüfungskommission…“)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u="sng" dirty="0"/>
              <a:t>Unter</a:t>
            </a:r>
            <a:r>
              <a:rPr lang="de-AT" dirty="0"/>
              <a:t> 10 Minuten bleiben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Daten zumindest </a:t>
            </a:r>
            <a:r>
              <a:rPr lang="de-AT" u="sng" dirty="0"/>
              <a:t>doppelt</a:t>
            </a:r>
            <a:r>
              <a:rPr lang="de-AT" dirty="0"/>
              <a:t> bereithalten </a:t>
            </a:r>
            <a:br>
              <a:rPr lang="de-AT" dirty="0"/>
            </a:br>
            <a:r>
              <a:rPr lang="de-AT" sz="1800" i="1" dirty="0"/>
              <a:t>(USB-Stick + Cloudspeicher, etc.)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>
                <a:sym typeface="Wingdings" panose="05000000000000000000" pitchFamily="2" charset="2"/>
              </a:rPr>
              <a:t> + P … Umschalten auf </a:t>
            </a:r>
            <a:r>
              <a:rPr lang="de-AT" dirty="0" err="1">
                <a:sym typeface="Wingdings" panose="05000000000000000000" pitchFamily="2" charset="2"/>
              </a:rPr>
              <a:t>Beameranzeige</a:t>
            </a:r>
            <a:endParaRPr lang="de-AT" dirty="0"/>
          </a:p>
          <a:p>
            <a:r>
              <a:rPr lang="de-AT" dirty="0"/>
              <a:t>Element 2: </a:t>
            </a:r>
            <a:r>
              <a:rPr lang="de-AT" b="1" dirty="0"/>
              <a:t>Diskussion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u="sng" dirty="0"/>
              <a:t>Prüfer</a:t>
            </a:r>
            <a:r>
              <a:rPr lang="de-AT" dirty="0"/>
              <a:t> stellt Fragen zur Erstellung der Arbeit, zum Inhalt oder aus dem Umfeld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u="sng" dirty="0"/>
              <a:t>Kommission</a:t>
            </a:r>
            <a:r>
              <a:rPr lang="de-AT" dirty="0"/>
              <a:t> stellt Fragen bzw. steigt ins Gespräch ein</a:t>
            </a:r>
          </a:p>
        </p:txBody>
      </p:sp>
    </p:spTree>
    <p:extLst>
      <p:ext uri="{BB962C8B-B14F-4D97-AF65-F5344CB8AC3E}">
        <p14:creationId xmlns:p14="http://schemas.microsoft.com/office/powerpoint/2010/main" val="69260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gVorlage.pptx" id="{3A999EB1-8898-40BC-BA65-884317BA9DDE}" vid="{CCE4C1FD-A356-40AE-98F7-84B4493678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ggVorlage</Template>
  <TotalTime>0</TotalTime>
  <Words>569</Words>
  <Application>Microsoft Macintosh PowerPoint</Application>
  <PresentationFormat>Bildschirmpräsentation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</vt:lpstr>
      <vt:lpstr>Reifeprüfung</vt:lpstr>
      <vt:lpstr>Beste Infos beim Ministerium</vt:lpstr>
      <vt:lpstr>Antreten</vt:lpstr>
      <vt:lpstr>PowerPoint-Präsentation</vt:lpstr>
      <vt:lpstr>3 Säulen / 7 Prüfungen</vt:lpstr>
      <vt:lpstr>1. Säule - VWA</vt:lpstr>
      <vt:lpstr>Beurteilung VWA</vt:lpstr>
      <vt:lpstr>Präsentation I</vt:lpstr>
      <vt:lpstr>Präsentation II</vt:lpstr>
      <vt:lpstr>2. Säule - Schriftlich</vt:lpstr>
      <vt:lpstr>Kompensationsprüfung</vt:lpstr>
      <vt:lpstr>PowerPoint-Präsentation</vt:lpstr>
      <vt:lpstr>3. Säule - Mündlich</vt:lpstr>
      <vt:lpstr>PowerPoint-Präsentation</vt:lpstr>
      <vt:lpstr>PowerPoint-Präsentation</vt:lpstr>
      <vt:lpstr>Themengebiete</vt:lpstr>
      <vt:lpstr>Prüfung und Kommission</vt:lpstr>
      <vt:lpstr>Weitere Informationen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Reifeprüfung</dc:title>
  <dc:creator>Bernd B. Starlinger-Baumgartinger</dc:creator>
  <cp:lastModifiedBy>Bernd B. Starlinger-Baumgartinger</cp:lastModifiedBy>
  <cp:revision>19</cp:revision>
  <cp:lastPrinted>2014-10-23T10:09:52Z</cp:lastPrinted>
  <dcterms:created xsi:type="dcterms:W3CDTF">2018-10-09T16:21:28Z</dcterms:created>
  <dcterms:modified xsi:type="dcterms:W3CDTF">2019-10-04T06:25:11Z</dcterms:modified>
</cp:coreProperties>
</file>